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67" r:id="rId16"/>
    <p:sldId id="263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464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488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0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27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6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77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383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690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09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11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BF40B-052A-407F-9B07-ED34CAFDEDA1}" type="datetimeFigureOut">
              <a:rPr lang="en-AU" smtClean="0"/>
              <a:t>31/05/2020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A20F7-F339-4338-9DC2-9726530987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768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1OFF2qYvLa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Sexual Reproduction in Plants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892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194" y="831334"/>
            <a:ext cx="10891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diagram below labels the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sex organs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 </a:t>
            </a:r>
            <a:r>
              <a:rPr lang="en-AU" sz="2400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plant: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Images/Content/Science/1370302770335-7554164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628900"/>
            <a:ext cx="38100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69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400" y="282139"/>
            <a:ext cx="109601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male part of the flower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entire </a:t>
            </a:r>
            <a:r>
              <a:rPr lang="en-AU" sz="2400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male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part of the flower is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stamen.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composed of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anther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filament.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Anthers are where pollen is made.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Fun Fact: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number of stamen is usually the same as the number of petals.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Images/Content/Science/1369968138975-749481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4" y="3664901"/>
            <a:ext cx="5254625" cy="283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63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7100" y="378936"/>
            <a:ext cx="10731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Anther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The anther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part of the stamen that </a:t>
            </a:r>
            <a:r>
              <a:rPr lang="en-AU" sz="2400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produces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contains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pollen.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is usually on top of a long stalk that looks like a fine hair.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Images/Content/Science/1369966797030-749481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4" y="2895601"/>
            <a:ext cx="5823771" cy="314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69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46700" y="181283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Filament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The filament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fine </a:t>
            </a:r>
            <a:r>
              <a:rPr lang="en-AU" sz="28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hair-like stalk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the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anther sits on top of.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6" name="Picture 2" descr="https://www.educationperfect.com/Images/Content/Science/1369966797030-749481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4" y="1316037"/>
            <a:ext cx="5488633" cy="29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18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0" y="143183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female part of the flower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entire </a:t>
            </a:r>
            <a:r>
              <a:rPr lang="en-AU" sz="2400" b="1" i="0" dirty="0" smtClean="0">
                <a:solidFill>
                  <a:srgbClr val="C83771"/>
                </a:solidFill>
                <a:effectLst/>
                <a:latin typeface="Arial" panose="020B0604020202020204" pitchFamily="34" charset="0"/>
              </a:rPr>
              <a:t>female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part of the flower is the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carpel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It is composed of the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stigma, style, ovary and ovules.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Images/Content/Science/1369968138975-749481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946"/>
            <a:ext cx="6358817" cy="343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90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41500" y="504736"/>
            <a:ext cx="8864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Carpel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carpel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AU" sz="2800" b="1" i="0" dirty="0" smtClean="0">
                <a:solidFill>
                  <a:srgbClr val="C83771"/>
                </a:solidFill>
                <a:effectLst/>
                <a:latin typeface="Arial" panose="020B0604020202020204" pitchFamily="34" charset="0"/>
              </a:rPr>
              <a:t>female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part of the flower. It is made up of the </a:t>
            </a:r>
            <a:r>
              <a:rPr lang="en-AU" sz="28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stigma, style, and ovary.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https://www.educationperfect.com/Images/Content/Science/1369968138975-749481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4" y="3031489"/>
            <a:ext cx="6207125" cy="33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652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5400" y="-63162"/>
            <a:ext cx="11874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Stigma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stigma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one of the female parts of the flower. It is the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sticky bulb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you see in the centre of the flowers.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It is the part of a flower which </a:t>
            </a:r>
            <a:r>
              <a:rPr lang="en-AU" sz="2400" b="1" i="0" dirty="0" smtClean="0">
                <a:solidFill>
                  <a:srgbClr val="AA5599"/>
                </a:solidFill>
                <a:effectLst/>
                <a:latin typeface="Arial" panose="020B0604020202020204" pitchFamily="34" charset="0"/>
              </a:rPr>
              <a:t>receives the pollen grains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on which they germinate.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https://www.educationperfect.com/Images/Content/Science/1369968138975-749481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4" y="2819401"/>
            <a:ext cx="6811549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181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9400" y="441236"/>
            <a:ext cx="97663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Style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8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style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another female part of the flower. This is the </a:t>
            </a:r>
            <a:r>
              <a:rPr lang="en-AU" sz="2800" b="1" i="0" dirty="0" smtClean="0">
                <a:solidFill>
                  <a:srgbClr val="B81AE0"/>
                </a:solidFill>
                <a:effectLst/>
                <a:latin typeface="Arial" panose="020B0604020202020204" pitchFamily="34" charset="0"/>
              </a:rPr>
              <a:t>long stalk</a:t>
            </a:r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the </a:t>
            </a:r>
            <a:r>
              <a:rPr lang="en-AU" sz="28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stigma sits on top of.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https://www.educationperfect.com/Images/Content/Science/1369968138975-749481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4" y="2837687"/>
            <a:ext cx="6448425" cy="348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1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900" y="493236"/>
            <a:ext cx="11620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Ovary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ovary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part of the plant, usually at the bottom of the flower, that has the </a:t>
            </a:r>
            <a:r>
              <a:rPr lang="en-AU" sz="2400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seeds inside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turns into the fruit that we eat. The ovary contains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ovules.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https://www.educationperfect.com/Images/Content/Science/1369968138975-749481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3196971"/>
            <a:ext cx="5641975" cy="30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73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58900" y="492036"/>
            <a:ext cx="985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Ovule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ovule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the part of the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ovary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 </a:t>
            </a:r>
            <a:r>
              <a:rPr lang="en-AU" sz="2400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becomes the seeds.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410" name="Picture 2" descr="https://www.educationperfect.com/Images/Content/Science/1369968138975-749481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2694051"/>
            <a:ext cx="6784975" cy="366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23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30" y="755134"/>
            <a:ext cx="8898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By the end of this Smart Lesson you should be able to:</a:t>
            </a:r>
            <a:endParaRPr lang="en-AU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015899"/>
              </p:ext>
            </p:extLst>
          </p:nvPr>
        </p:nvGraphicFramePr>
        <p:xfrm>
          <a:off x="1055642" y="1698784"/>
          <a:ext cx="9739358" cy="1623060"/>
        </p:xfrm>
        <a:graphic>
          <a:graphicData uri="http://schemas.openxmlformats.org/drawingml/2006/table">
            <a:tbl>
              <a:tblPr/>
              <a:tblGrid>
                <a:gridCol w="1801232">
                  <a:extLst>
                    <a:ext uri="{9D8B030D-6E8A-4147-A177-3AD203B41FA5}">
                      <a16:colId xmlns:a16="http://schemas.microsoft.com/office/drawing/2014/main" val="3350926011"/>
                    </a:ext>
                  </a:extLst>
                </a:gridCol>
                <a:gridCol w="7938126">
                  <a:extLst>
                    <a:ext uri="{9D8B030D-6E8A-4147-A177-3AD203B41FA5}">
                      <a16:colId xmlns:a16="http://schemas.microsoft.com/office/drawing/2014/main" val="40522795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effectLst/>
                          <a:latin typeface="KaTeX_Main"/>
                        </a:rPr>
                        <a:t>1</a:t>
                      </a:r>
                      <a:r>
                        <a:rPr lang="en-AU" sz="2800">
                          <a:effectLst/>
                        </a:rPr>
                        <a:t>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solidFill>
                            <a:srgbClr val="64B131"/>
                          </a:solidFill>
                          <a:effectLst/>
                        </a:rPr>
                        <a:t>Explain</a:t>
                      </a:r>
                      <a:r>
                        <a:rPr lang="en-AU" sz="2800" b="1">
                          <a:effectLst/>
                        </a:rPr>
                        <a:t> how plants undergo </a:t>
                      </a:r>
                      <a:r>
                        <a:rPr lang="en-AU" sz="2800" b="1">
                          <a:solidFill>
                            <a:srgbClr val="732DA4"/>
                          </a:solidFill>
                          <a:effectLst/>
                        </a:rPr>
                        <a:t>sexual reproduction.</a:t>
                      </a:r>
                      <a:endParaRPr lang="en-AU" sz="28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158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effectLst/>
                          <a:latin typeface="KaTeX_Main"/>
                        </a:rPr>
                        <a:t>2</a:t>
                      </a:r>
                      <a:r>
                        <a:rPr lang="en-AU" sz="2800">
                          <a:effectLst/>
                        </a:rPr>
                        <a:t>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64B131"/>
                          </a:solidFill>
                          <a:effectLst/>
                        </a:rPr>
                        <a:t>Name</a:t>
                      </a:r>
                      <a:r>
                        <a:rPr lang="en-AU" sz="2800" b="1" dirty="0">
                          <a:effectLst/>
                        </a:rPr>
                        <a:t> all the female and male </a:t>
                      </a:r>
                      <a:r>
                        <a:rPr lang="en-AU" sz="2800" b="1" dirty="0">
                          <a:solidFill>
                            <a:srgbClr val="3883F5"/>
                          </a:solidFill>
                          <a:effectLst/>
                        </a:rPr>
                        <a:t>sex organs</a:t>
                      </a:r>
                      <a:r>
                        <a:rPr lang="en-AU" sz="2800" b="1" dirty="0">
                          <a:effectLst/>
                        </a:rPr>
                        <a:t> in plants.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212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>
                          <a:effectLst/>
                          <a:latin typeface="KaTeX_Main"/>
                        </a:rPr>
                        <a:t>3</a:t>
                      </a:r>
                      <a:r>
                        <a:rPr lang="en-AU" sz="2800">
                          <a:effectLst/>
                        </a:rPr>
                        <a:t>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64B131"/>
                          </a:solidFill>
                          <a:effectLst/>
                        </a:rPr>
                        <a:t>State</a:t>
                      </a:r>
                      <a:r>
                        <a:rPr lang="en-AU" sz="2800" b="1" dirty="0">
                          <a:effectLst/>
                        </a:rPr>
                        <a:t> the </a:t>
                      </a:r>
                      <a:r>
                        <a:rPr lang="en-AU" sz="2800" b="1" dirty="0">
                          <a:solidFill>
                            <a:srgbClr val="E3316F"/>
                          </a:solidFill>
                          <a:effectLst/>
                        </a:rPr>
                        <a:t>functions</a:t>
                      </a:r>
                      <a:r>
                        <a:rPr lang="en-AU" sz="2800" b="1" dirty="0">
                          <a:effectLst/>
                        </a:rPr>
                        <a:t> of each sex organ.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254360"/>
                  </a:ext>
                </a:extLst>
              </a:tr>
            </a:tbl>
          </a:graphicData>
        </a:graphic>
      </p:graphicFrame>
      <p:pic>
        <p:nvPicPr>
          <p:cNvPr id="1026" name="Picture 2" descr="https://www.educationperfect.com/media/content/Geography/1516929209.113351f/1516929205913-36230350644063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3" y="3742274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0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9765" y="501134"/>
            <a:ext cx="3175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Male parts of flower:</a:t>
            </a:r>
            <a:endParaRPr lang="en-AU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1227137"/>
            <a:ext cx="10037763" cy="47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92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29188" y="450334"/>
            <a:ext cx="485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Female structures of the flower:</a:t>
            </a:r>
            <a:endParaRPr lang="en-AU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87" y="1085849"/>
            <a:ext cx="9078913" cy="54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0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61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900" y="1065937"/>
            <a:ext cx="10680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Sexual Reproduction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Sexual reproduction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produces offspring that are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different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their parents. This introduces </a:t>
            </a:r>
            <a:r>
              <a:rPr lang="en-AU" sz="2400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variety,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can be advantageous in a changing environment.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16541611.691651g/1416541596259-1308921457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3306763"/>
            <a:ext cx="76104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1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596037"/>
            <a:ext cx="11049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Adaptation is good for survival of a species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offspring are different, some may be more </a:t>
            </a:r>
            <a:r>
              <a:rPr lang="en-AU" sz="2400" b="1" i="0" dirty="0" smtClean="0">
                <a:solidFill>
                  <a:srgbClr val="64B131"/>
                </a:solidFill>
                <a:effectLst/>
                <a:latin typeface="Arial" panose="020B0604020202020204" pitchFamily="34" charset="0"/>
              </a:rPr>
              <a:t>adapted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AU" sz="2400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challenging conditions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will survive to produce more offspring. In this way,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the species survives.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Geography/1514427330.696951f/1514427341477-422646465939629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3124200"/>
            <a:ext cx="7949110" cy="33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6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57784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Sexual reproduction requires gametes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Sexual reproduction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involves specialised gametes, which are produced via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meiosis.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Meiotic daughter cells (cells produced by meiosis) inherit </a:t>
            </a:r>
            <a:r>
              <a:rPr lang="en-AU" sz="2400" b="1" i="0" dirty="0" smtClean="0">
                <a:solidFill>
                  <a:srgbClr val="3883F5"/>
                </a:solidFill>
                <a:effectLst/>
                <a:latin typeface="Arial" panose="020B0604020202020204" pitchFamily="34" charset="0"/>
              </a:rPr>
              <a:t>half of the genetic information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(DNA) from the parent cell (the cell that divided to create the two daughter cells).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Don't worry too much about this process, you will learn more about it next year!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458079573.736771g/1458079580773-960345492234588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1677988"/>
            <a:ext cx="47625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458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442436"/>
            <a:ext cx="11671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goal of sexual reproduction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aim of sexual reproduction is to </a:t>
            </a:r>
            <a:r>
              <a:rPr lang="en-AU" sz="2400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combine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male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female gametes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produce a cell with a full copy of genetic information (the zygote).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Science/1457564963.133141g/1457564954815-326179744416330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2959100"/>
            <a:ext cx="8656849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80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56739"/>
            <a:ext cx="11125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Flowers are often the reproductive organs in plants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C83771"/>
                </a:solidFill>
                <a:effectLst/>
                <a:latin typeface="Arial" panose="020B0604020202020204" pitchFamily="34" charset="0"/>
              </a:rPr>
              <a:t>Flowers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a common </a:t>
            </a:r>
            <a:r>
              <a:rPr lang="en-AU" sz="2400" b="1" i="0" dirty="0" smtClean="0">
                <a:solidFill>
                  <a:srgbClr val="009900"/>
                </a:solidFill>
                <a:effectLst/>
                <a:latin typeface="Arial" panose="020B0604020202020204" pitchFamily="34" charset="0"/>
              </a:rPr>
              <a:t>organ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plants used for </a:t>
            </a: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sexual reproduction.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Some flowers have both male and female parts, while others only have one or the other.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image below labels some reproductive structures, like the anther and ovary. You will learn about these during this Smart Lesson.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34602833.438561g/1434602853956-402419798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473450"/>
            <a:ext cx="6769100" cy="33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89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594836"/>
            <a:ext cx="11303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Role of the flower in sexual reproduction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role of the flower in </a:t>
            </a:r>
            <a:r>
              <a:rPr lang="en-AU" sz="2400" b="1" i="0" dirty="0" smtClean="0">
                <a:solidFill>
                  <a:srgbClr val="732DA4"/>
                </a:solidFill>
                <a:effectLst/>
                <a:latin typeface="Arial" panose="020B0604020202020204" pitchFamily="34" charset="0"/>
              </a:rPr>
              <a:t>sexual reproduction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to produce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gametes,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bring these gametes together, and then to disperse the resulting, </a:t>
            </a:r>
            <a:r>
              <a:rPr lang="en-AU" sz="2400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fertilised seed.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457581867.54571g/1457581860686-3866574225926972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3" y="2794000"/>
            <a:ext cx="5984656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573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OFF2qYvLa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6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Widescreen</PresentationFormat>
  <Paragraphs>68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KaTeX_Main</vt:lpstr>
      <vt:lpstr>Office Theme</vt:lpstr>
      <vt:lpstr>Sexual Reproduction in Plants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Sexual Reproduction in Plants</dc:title>
  <dc:creator>Joseph D'cruz</dc:creator>
  <cp:lastModifiedBy>Joseph D'cruz</cp:lastModifiedBy>
  <cp:revision>2</cp:revision>
  <dcterms:created xsi:type="dcterms:W3CDTF">2020-05-31T01:46:40Z</dcterms:created>
  <dcterms:modified xsi:type="dcterms:W3CDTF">2020-05-31T01:46:49Z</dcterms:modified>
</cp:coreProperties>
</file>